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7" r:id="rId2"/>
    <p:sldId id="359" r:id="rId3"/>
    <p:sldId id="372" r:id="rId4"/>
    <p:sldId id="374" r:id="rId5"/>
    <p:sldId id="387" r:id="rId6"/>
    <p:sldId id="345" r:id="rId7"/>
    <p:sldId id="360" r:id="rId8"/>
    <p:sldId id="375" r:id="rId9"/>
    <p:sldId id="361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4" r:id="rId18"/>
    <p:sldId id="385" r:id="rId19"/>
    <p:sldId id="386" r:id="rId20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66"/>
    <a:srgbClr val="3333FF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374" autoAdjust="0"/>
  </p:normalViewPr>
  <p:slideViewPr>
    <p:cSldViewPr>
      <p:cViewPr varScale="1">
        <p:scale>
          <a:sx n="60" d="100"/>
          <a:sy n="60" d="100"/>
        </p:scale>
        <p:origin x="96" y="25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1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02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20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1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53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85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81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28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79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7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34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9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16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0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4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9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oleObject" Target="../embeddings/oleObject2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3.png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2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91.pn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82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22.png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1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20.png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25.png"/><Relationship Id="rId4" Type="http://schemas.openxmlformats.org/officeDocument/2006/relationships/image" Target="../media/image90.png"/><Relationship Id="rId9" Type="http://schemas.openxmlformats.org/officeDocument/2006/relationships/image" Target="../media/image124.png"/><Relationship Id="rId1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NỘI DUNG CẦN ÔN TẬP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80452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HÀM SỐ LƯỢNG GIÁC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D5FDE97F-1E59-4CD0-8974-3EA8117FB60E}"/>
              </a:ext>
            </a:extLst>
          </p:cNvPr>
          <p:cNvSpPr/>
          <p:nvPr/>
        </p:nvSpPr>
        <p:spPr>
          <a:xfrm>
            <a:off x="1630459" y="4042637"/>
            <a:ext cx="21704071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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Tìm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tập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xác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định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,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tìm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smtClean="0">
                <a:solidFill>
                  <a:schemeClr val="tx1"/>
                </a:solidFill>
                <a:sym typeface="Wingdings 2" panose="05020102010507070707" pitchFamily="18" charset="2"/>
              </a:rPr>
              <a:t>GTNN-GTLN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,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xét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tính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 smtClean="0">
                <a:solidFill>
                  <a:schemeClr val="tx1"/>
                </a:solidFill>
                <a:sym typeface="Wingdings 2" panose="05020102010507070707" pitchFamily="18" charset="2"/>
              </a:rPr>
              <a:t>chẵn-lẻ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,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tìm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chu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kì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,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tính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tuần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hoàn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,…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của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hàm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số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lượng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giác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8F3F369D-F8DD-4F7D-B143-F5BAD7C457DF}"/>
              </a:ext>
            </a:extLst>
          </p:cNvPr>
          <p:cNvSpPr/>
          <p:nvPr/>
        </p:nvSpPr>
        <p:spPr>
          <a:xfrm>
            <a:off x="1808100" y="6487026"/>
            <a:ext cx="209757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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Phương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trình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lượng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giác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cơ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 smtClean="0">
                <a:solidFill>
                  <a:schemeClr val="tx1"/>
                </a:solidFill>
                <a:sym typeface="Wingdings 2" panose="05020102010507070707" pitchFamily="18" charset="2"/>
              </a:rPr>
              <a:t>bản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3E8F26EE-9529-4ADB-AEB8-52EBD5135EB6}"/>
              </a:ext>
            </a:extLst>
          </p:cNvPr>
          <p:cNvSpPr/>
          <p:nvPr/>
        </p:nvSpPr>
        <p:spPr>
          <a:xfrm>
            <a:off x="1808099" y="7958674"/>
            <a:ext cx="1741745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>
                <a:sym typeface="Wingdings 2" panose="05020102010507070707" pitchFamily="18" charset="2"/>
              </a:rPr>
              <a:t> </a:t>
            </a:r>
            <a:r>
              <a:rPr lang="fr-FR" sz="4400" dirty="0" err="1" smtClean="0">
                <a:sym typeface="Wingdings 2" panose="05020102010507070707" pitchFamily="18" charset="2"/>
              </a:rPr>
              <a:t>Một</a:t>
            </a:r>
            <a:r>
              <a:rPr lang="fr-FR" sz="4400" dirty="0" smtClean="0">
                <a:sym typeface="Wingdings 2" panose="05020102010507070707" pitchFamily="18" charset="2"/>
              </a:rPr>
              <a:t> </a:t>
            </a:r>
            <a:r>
              <a:rPr lang="fr-FR" sz="4400" dirty="0" err="1" smtClean="0">
                <a:sym typeface="Wingdings 2" panose="05020102010507070707" pitchFamily="18" charset="2"/>
              </a:rPr>
              <a:t>số</a:t>
            </a:r>
            <a:r>
              <a:rPr lang="fr-FR" sz="4400" dirty="0" smtClean="0">
                <a:sym typeface="Wingdings 2" panose="05020102010507070707" pitchFamily="18" charset="2"/>
              </a:rPr>
              <a:t> </a:t>
            </a:r>
            <a:r>
              <a:rPr lang="fr-FR" sz="4400" dirty="0" err="1" smtClean="0">
                <a:sym typeface="Wingdings 2" panose="05020102010507070707" pitchFamily="18" charset="2"/>
              </a:rPr>
              <a:t>dạng</a:t>
            </a:r>
            <a:r>
              <a:rPr lang="fr-FR" sz="4400" dirty="0" smtClean="0">
                <a:sym typeface="Wingdings 2" panose="05020102010507070707" pitchFamily="18" charset="2"/>
              </a:rPr>
              <a:t> </a:t>
            </a:r>
            <a:r>
              <a:rPr lang="fr-FR" sz="4400" dirty="0" err="1" smtClean="0">
                <a:sym typeface="Wingdings 2" panose="05020102010507070707" pitchFamily="18" charset="2"/>
              </a:rPr>
              <a:t>phương</a:t>
            </a:r>
            <a:r>
              <a:rPr lang="fr-FR" sz="4400" dirty="0" smtClean="0">
                <a:sym typeface="Wingdings 2" panose="05020102010507070707" pitchFamily="18" charset="2"/>
              </a:rPr>
              <a:t> </a:t>
            </a:r>
            <a:r>
              <a:rPr lang="fr-FR" sz="4400" dirty="0" err="1" smtClean="0">
                <a:sym typeface="Wingdings 2" panose="05020102010507070707" pitchFamily="18" charset="2"/>
              </a:rPr>
              <a:t>trình</a:t>
            </a:r>
            <a:r>
              <a:rPr lang="fr-FR" sz="4400" dirty="0" smtClean="0">
                <a:sym typeface="Wingdings 2" panose="05020102010507070707" pitchFamily="18" charset="2"/>
              </a:rPr>
              <a:t> </a:t>
            </a:r>
            <a:r>
              <a:rPr lang="fr-FR" sz="4400" dirty="0" err="1" smtClean="0">
                <a:sym typeface="Wingdings 2" panose="05020102010507070707" pitchFamily="18" charset="2"/>
              </a:rPr>
              <a:t>lượng</a:t>
            </a:r>
            <a:r>
              <a:rPr lang="fr-FR" sz="4400" dirty="0" smtClean="0">
                <a:sym typeface="Wingdings 2" panose="05020102010507070707" pitchFamily="18" charset="2"/>
              </a:rPr>
              <a:t> </a:t>
            </a:r>
            <a:r>
              <a:rPr lang="fr-FR" sz="4400" dirty="0" err="1" smtClean="0">
                <a:sym typeface="Wingdings 2" panose="05020102010507070707" pitchFamily="18" charset="2"/>
              </a:rPr>
              <a:t>giác</a:t>
            </a:r>
            <a:r>
              <a:rPr lang="fr-FR" sz="4400" dirty="0" smtClean="0">
                <a:sym typeface="Wingdings 2" panose="05020102010507070707" pitchFamily="18" charset="2"/>
              </a:rPr>
              <a:t> </a:t>
            </a:r>
            <a:r>
              <a:rPr lang="fr-FR" sz="4400" dirty="0" err="1" smtClean="0">
                <a:sym typeface="Wingdings 2" panose="05020102010507070707" pitchFamily="18" charset="2"/>
              </a:rPr>
              <a:t>thường</a:t>
            </a:r>
            <a:r>
              <a:rPr lang="fr-FR" sz="4400" dirty="0" smtClean="0">
                <a:sym typeface="Wingdings 2" panose="05020102010507070707" pitchFamily="18" charset="2"/>
              </a:rPr>
              <a:t> </a:t>
            </a:r>
            <a:r>
              <a:rPr lang="fr-FR" sz="4400" dirty="0" err="1" smtClean="0">
                <a:sym typeface="Wingdings 2" panose="05020102010507070707" pitchFamily="18" charset="2"/>
              </a:rPr>
              <a:t>gặp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C2DF757-D436-40D6-97FE-ECBCB3113E11}"/>
              </a:ext>
            </a:extLst>
          </p:cNvPr>
          <p:cNvSpPr/>
          <p:nvPr/>
        </p:nvSpPr>
        <p:spPr>
          <a:xfrm>
            <a:off x="1052815" y="5555740"/>
            <a:ext cx="1167256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 PHƯƠNG TRÌNH LƯỢNG GIÁC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2" grpId="0"/>
      <p:bldP spid="53" grpId="0"/>
      <p:bldP spid="54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78494" y="6101295"/>
            <a:ext cx="22136901" cy="5653494"/>
            <a:chOff x="1205494" y="6941416"/>
            <a:chExt cx="22139783" cy="56542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35692" cy="54161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877855" cy="3562105"/>
            <a:chOff x="992187" y="2564544"/>
            <a:chExt cx="21861835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2" y="2667001"/>
              <a:ext cx="21708800" cy="346011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825227" y="105102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5227" y="105102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3792371" y="2549955"/>
            <a:ext cx="2256588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lẻ</a:t>
            </a:r>
            <a:r>
              <a:rPr lang="en-US" dirty="0"/>
              <a:t>?</a:t>
            </a:r>
            <a:endParaRPr lang="vi-VN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2957502" y="4148300"/>
                <a:ext cx="13909583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57502" y="4148300"/>
                <a:ext cx="13909583" cy="814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01002" y="4142375"/>
                <a:ext cx="482899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02" y="4142375"/>
                <a:ext cx="4828999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954000" y="4086702"/>
                <a:ext cx="5331571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4086702"/>
                <a:ext cx="5331571" cy="814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9203754" y="4086702"/>
                <a:ext cx="409229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3754" y="4086702"/>
                <a:ext cx="4092291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156F458-7C7C-46AC-A9DE-C1232598B1F3}"/>
                  </a:ext>
                </a:extLst>
              </p:cNvPr>
              <p:cNvSpPr/>
              <p:nvPr/>
            </p:nvSpPr>
            <p:spPr>
              <a:xfrm>
                <a:off x="1206658" y="7262088"/>
                <a:ext cx="20891341" cy="346800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/>
                        <m:t>X</m:t>
                      </m:r>
                      <m:r>
                        <m:rPr>
                          <m:nor/>
                        </m:rPr>
                        <a:rPr lang="en-US" smtClean="0"/>
                        <m:t>é</m:t>
                      </m:r>
                      <m:r>
                        <m:rPr>
                          <m:nor/>
                        </m:rPr>
                        <a:rPr lang="en-US" smtClean="0"/>
                        <m:t>t</m:t>
                      </m:r>
                      <m:r>
                        <m:rPr>
                          <m:nor/>
                        </m:rPr>
                        <a:rPr lang="en-US" smtClean="0"/>
                        <m:t> </m:t>
                      </m:r>
                      <m:r>
                        <m:rPr>
                          <m:nor/>
                        </m:rPr>
                        <a:rPr lang="en-US" smtClean="0"/>
                        <m:t>h</m:t>
                      </m:r>
                      <m:r>
                        <m:rPr>
                          <m:nor/>
                        </m:rPr>
                        <a:rPr lang="en-US" smtClean="0"/>
                        <m:t>à</m:t>
                      </m:r>
                      <m:r>
                        <m:rPr>
                          <m:nor/>
                        </m:rPr>
                        <a:rPr lang="en-US" smtClean="0"/>
                        <m:t>m</m:t>
                      </m:r>
                      <m:r>
                        <m:rPr>
                          <m:nor/>
                        </m:rPr>
                        <a:rPr lang="en-US" smtClean="0"/>
                        <m:t> </m:t>
                      </m:r>
                      <m:r>
                        <m:rPr>
                          <m:nor/>
                        </m:rPr>
                        <a:rPr lang="en-US" smtClean="0"/>
                        <m:t>s</m:t>
                      </m:r>
                      <m:r>
                        <m:rPr>
                          <m:nor/>
                        </m:rPr>
                        <a:rPr lang="en-US" smtClean="0"/>
                        <m:t>ố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c</m:t>
                      </m:r>
                      <m:r>
                        <m:rPr>
                          <m:nor/>
                        </m:rPr>
                        <a:rPr lang="en-US"/>
                        <m:t>ó </m:t>
                      </m:r>
                      <m:r>
                        <m:rPr>
                          <m:nor/>
                        </m:rPr>
                        <a:rPr lang="en-US"/>
                        <m:t>TX</m:t>
                      </m:r>
                      <m:r>
                        <m:rPr>
                          <m:nor/>
                        </m:rPr>
                        <a:rPr lang="en-US"/>
                        <m:t>Đ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ta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c</m:t>
                      </m:r>
                      <m:r>
                        <m:rPr>
                          <m:nor/>
                        </m:rPr>
                        <a:rPr lang="en-US"/>
                        <m:t>ó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ê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h</m:t>
                      </m:r>
                      <m:r>
                        <m:rPr>
                          <m:nor/>
                        </m:rPr>
                        <a:rPr lang="en-US"/>
                        <m:t>à</m:t>
                      </m:r>
                      <m:r>
                        <m:rPr>
                          <m:nor/>
                        </m:rPr>
                        <a:rPr lang="en-US"/>
                        <m:t>m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s</m:t>
                      </m:r>
                      <m:r>
                        <m:rPr>
                          <m:nor/>
                        </m:rPr>
                        <a:rPr lang="en-US"/>
                        <m:t>ố </m:t>
                      </m:r>
                      <m:r>
                        <m:rPr>
                          <m:nor/>
                        </m:rPr>
                        <a:rPr lang="en-US"/>
                        <m:t>l</m:t>
                      </m:r>
                      <m:r>
                        <m:rPr>
                          <m:nor/>
                        </m:rPr>
                        <a:rPr lang="en-US"/>
                        <m:t>à </m:t>
                      </m:r>
                      <m:r>
                        <m:rPr>
                          <m:nor/>
                        </m:rPr>
                        <a:rPr lang="en-US"/>
                        <m:t>h</m:t>
                      </m:r>
                      <m:r>
                        <m:rPr>
                          <m:nor/>
                        </m:rPr>
                        <a:rPr lang="en-US"/>
                        <m:t>à</m:t>
                      </m:r>
                      <m:r>
                        <m:rPr>
                          <m:nor/>
                        </m:rPr>
                        <a:rPr lang="en-US"/>
                        <m:t>m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s</m:t>
                      </m:r>
                      <m:r>
                        <m:rPr>
                          <m:nor/>
                        </m:rPr>
                        <a:rPr lang="en-US"/>
                        <m:t>ố </m:t>
                      </m:r>
                      <m:r>
                        <m:rPr>
                          <m:nor/>
                        </m:rPr>
                        <a:rPr lang="en-US"/>
                        <m:t>l</m:t>
                      </m:r>
                      <m:r>
                        <m:rPr>
                          <m:nor/>
                        </m:rPr>
                        <a:rPr lang="en-US"/>
                        <m:t>ẻ.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658" y="7262088"/>
                <a:ext cx="20891341" cy="34680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6843872" y="401902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9428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78494" y="6101295"/>
            <a:ext cx="22136901" cy="5653494"/>
            <a:chOff x="1205494" y="6941416"/>
            <a:chExt cx="22139783" cy="56542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35692" cy="54161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877854" cy="3562105"/>
            <a:chOff x="992187" y="2564544"/>
            <a:chExt cx="21861834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357882" cy="3175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825227" y="105102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5227" y="105102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171237" y="2721531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tuần</a:t>
                </a:r>
                <a:r>
                  <a:rPr lang="en-US" dirty="0"/>
                  <a:t> </a:t>
                </a:r>
                <a:r>
                  <a:rPr lang="en-US" dirty="0" err="1"/>
                  <a:t>hoàn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chu </a:t>
                </a:r>
                <a:r>
                  <a:rPr lang="en-US" dirty="0" err="1"/>
                  <a:t>kì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4800" dirty="0"/>
                  <a:t>?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37" y="2721531"/>
                <a:ext cx="22565882" cy="830997"/>
              </a:xfrm>
              <a:prstGeom prst="rect">
                <a:avLst/>
              </a:prstGeom>
              <a:blipFill>
                <a:blip r:embed="rId4"/>
                <a:stretch>
                  <a:fillRect l="-1053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2957502" y="4148300"/>
                <a:ext cx="13909583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57502" y="4148300"/>
                <a:ext cx="13909583" cy="814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01002" y="3969190"/>
                <a:ext cx="4828999" cy="1221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02" y="3969190"/>
                <a:ext cx="4828999" cy="12213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954000" y="4086702"/>
                <a:ext cx="5331571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4086702"/>
                <a:ext cx="5331571" cy="814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812944" y="4086702"/>
                <a:ext cx="4483101" cy="1221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2944" y="4086702"/>
                <a:ext cx="4483101" cy="12213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156F458-7C7C-46AC-A9DE-C1232598B1F3}"/>
                  </a:ext>
                </a:extLst>
              </p:cNvPr>
              <p:cNvSpPr/>
              <p:nvPr/>
            </p:nvSpPr>
            <p:spPr>
              <a:xfrm>
                <a:off x="1206658" y="7262088"/>
                <a:ext cx="20891341" cy="141577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tuần</a:t>
                </a:r>
                <a:r>
                  <a:rPr lang="en-US" dirty="0"/>
                  <a:t> </a:t>
                </a:r>
                <a:r>
                  <a:rPr lang="en-US" dirty="0" err="1"/>
                  <a:t>hoàn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chu </a:t>
                </a:r>
                <a:r>
                  <a:rPr lang="en-US" dirty="0" err="1"/>
                  <a:t>kì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658" y="7262088"/>
                <a:ext cx="20891341" cy="1415772"/>
              </a:xfrm>
              <a:prstGeom prst="rect">
                <a:avLst/>
              </a:prstGeom>
              <a:blipFill>
                <a:blip r:embed="rId9"/>
                <a:stretch>
                  <a:fillRect l="-1167" t="-8584" b="-1931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954216" y="401902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0275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78494" y="6101295"/>
            <a:ext cx="22136901" cy="5653494"/>
            <a:chOff x="1205494" y="6941416"/>
            <a:chExt cx="22139783" cy="56542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35692" cy="54161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877854" cy="3562105"/>
            <a:chOff x="992187" y="2564544"/>
            <a:chExt cx="21861834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357882" cy="3175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825227" y="105102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5227" y="105102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171237" y="2721531"/>
                <a:ext cx="22565882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37" y="2721531"/>
                <a:ext cx="22565882" cy="1082669"/>
              </a:xfrm>
              <a:prstGeom prst="rect">
                <a:avLst/>
              </a:prstGeom>
              <a:blipFill>
                <a:blip r:embed="rId4"/>
                <a:stretch>
                  <a:fillRect l="-1053" b="-1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2783555" y="3950507"/>
                <a:ext cx="13909583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/>
                        <m:t>0.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3555" y="3950507"/>
                <a:ext cx="13909583" cy="814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01002" y="3969190"/>
                <a:ext cx="482899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/>
                        <m:t>−3.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02" y="3969190"/>
                <a:ext cx="4828999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908708" y="3966270"/>
                <a:ext cx="5331571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/>
                        <m:t>3.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708" y="3966270"/>
                <a:ext cx="5331571" cy="814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766416" y="3969190"/>
                <a:ext cx="448310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/>
                        <m:t>−1.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6416" y="3969190"/>
                <a:ext cx="4483101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156F458-7C7C-46AC-A9DE-C1232598B1F3}"/>
                  </a:ext>
                </a:extLst>
              </p:cNvPr>
              <p:cNvSpPr/>
              <p:nvPr/>
            </p:nvSpPr>
            <p:spPr>
              <a:xfrm>
                <a:off x="1206658" y="7262088"/>
                <a:ext cx="20891341" cy="207300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−1≤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≤1⇒−3≤3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-3.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658" y="7262088"/>
                <a:ext cx="20891341" cy="2073003"/>
              </a:xfrm>
              <a:prstGeom prst="rect">
                <a:avLst/>
              </a:prstGeom>
              <a:blipFill>
                <a:blip r:embed="rId9"/>
                <a:stretch>
                  <a:fillRect l="-1167" b="-470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7870069" y="387007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989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78494" y="6101295"/>
            <a:ext cx="22136901" cy="5653494"/>
            <a:chOff x="1205494" y="6941416"/>
            <a:chExt cx="22139783" cy="56542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35692" cy="54161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877854" cy="3562105"/>
            <a:chOff x="992187" y="2564544"/>
            <a:chExt cx="21861834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357882" cy="3175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825227" y="105102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5227" y="105102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171237" y="2721531"/>
                <a:ext cx="2256588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37" y="2721531"/>
                <a:ext cx="22565882" cy="754053"/>
              </a:xfrm>
              <a:prstGeom prst="rect">
                <a:avLst/>
              </a:prstGeom>
              <a:blipFill>
                <a:blip r:embed="rId4"/>
                <a:stretch>
                  <a:fillRect l="-1053" t="-15323" b="-37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2783555" y="3950507"/>
                <a:ext cx="13909583" cy="132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3555" y="3950507"/>
                <a:ext cx="13909583" cy="13218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01002" y="4028960"/>
                <a:ext cx="6656972" cy="121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02" y="4028960"/>
                <a:ext cx="6656972" cy="1216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908709" y="4159458"/>
                <a:ext cx="5331571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709" y="4159458"/>
                <a:ext cx="5331571" cy="814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240280" y="4219410"/>
                <a:ext cx="5009238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0280" y="4219410"/>
                <a:ext cx="5009238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156F458-7C7C-46AC-A9DE-C1232598B1F3}"/>
                  </a:ext>
                </a:extLst>
              </p:cNvPr>
              <p:cNvSpPr/>
              <p:nvPr/>
            </p:nvSpPr>
            <p:spPr>
              <a:xfrm>
                <a:off x="5188814" y="7627858"/>
                <a:ext cx="12814142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814" y="7627858"/>
                <a:ext cx="12814142" cy="754053"/>
              </a:xfrm>
              <a:prstGeom prst="rect">
                <a:avLst/>
              </a:prstGeom>
              <a:blipFill>
                <a:blip r:embed="rId9"/>
                <a:stretch>
                  <a:fillRect l="-1855" t="-16129" b="-3709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002956" y="406015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5730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78494" y="6101295"/>
            <a:ext cx="22136901" cy="5653494"/>
            <a:chOff x="1205494" y="6941416"/>
            <a:chExt cx="22139783" cy="56542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35692" cy="54161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877854" cy="3562105"/>
            <a:chOff x="992187" y="2564544"/>
            <a:chExt cx="21861834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357882" cy="3175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825227" y="105102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5227" y="105102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171237" y="2721531"/>
                <a:ext cx="22565882" cy="816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37" y="2721531"/>
                <a:ext cx="22565882" cy="816314"/>
              </a:xfrm>
              <a:prstGeom prst="rect">
                <a:avLst/>
              </a:prstGeom>
              <a:blipFill>
                <a:blip r:embed="rId4"/>
                <a:stretch>
                  <a:fillRect l="-1053" t="-6716" b="-3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2783555" y="3950507"/>
                <a:ext cx="13909583" cy="132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3555" y="3950507"/>
                <a:ext cx="13909583" cy="13218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01002" y="4028960"/>
                <a:ext cx="6656972" cy="1221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02" y="4028960"/>
                <a:ext cx="6656972" cy="12210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371283" y="3994981"/>
                <a:ext cx="5749550" cy="132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283" y="3994981"/>
                <a:ext cx="5749550" cy="13218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120648" y="4082701"/>
                <a:ext cx="5294222" cy="1221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648" y="4082701"/>
                <a:ext cx="5294222" cy="12210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156F458-7C7C-46AC-A9DE-C1232598B1F3}"/>
                  </a:ext>
                </a:extLst>
              </p:cNvPr>
              <p:cNvSpPr/>
              <p:nvPr/>
            </p:nvSpPr>
            <p:spPr>
              <a:xfrm>
                <a:off x="978495" y="7627858"/>
                <a:ext cx="22136900" cy="9742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−3=0⇔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95" y="7627858"/>
                <a:ext cx="22136900" cy="974241"/>
              </a:xfrm>
              <a:prstGeom prst="rect">
                <a:avLst/>
              </a:prstGeom>
              <a:blipFill>
                <a:blip r:embed="rId9"/>
                <a:stretch>
                  <a:fillRect t="-5625" b="-1312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129131" y="406572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350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78494" y="6101295"/>
            <a:ext cx="22795906" cy="7233704"/>
            <a:chOff x="1205494" y="6941416"/>
            <a:chExt cx="22798874" cy="723464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6"/>
              <a:ext cx="22794783" cy="699660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877854" cy="3562105"/>
            <a:chOff x="992187" y="2564544"/>
            <a:chExt cx="21861834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357882" cy="3175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10.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669000" y="1195814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0" y="1195814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171237" y="2721531"/>
                <a:ext cx="22565882" cy="1044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0;20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37" y="2721531"/>
                <a:ext cx="22565882" cy="1044966"/>
              </a:xfrm>
              <a:prstGeom prst="rect">
                <a:avLst/>
              </a:prstGeom>
              <a:blipFill>
                <a:blip r:embed="rId4"/>
                <a:stretch>
                  <a:fillRect l="-1053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2783555" y="3950507"/>
                <a:ext cx="13909583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3555" y="3950507"/>
                <a:ext cx="13909583" cy="814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01002" y="4028960"/>
                <a:ext cx="665697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11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02" y="4028960"/>
                <a:ext cx="6656972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371283" y="3994981"/>
                <a:ext cx="5749550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283" y="3994981"/>
                <a:ext cx="5749550" cy="814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120648" y="4082701"/>
                <a:ext cx="529422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648" y="4082701"/>
                <a:ext cx="5294222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156F458-7C7C-46AC-A9DE-C1232598B1F3}"/>
                  </a:ext>
                </a:extLst>
              </p:cNvPr>
              <p:cNvSpPr/>
              <p:nvPr/>
            </p:nvSpPr>
            <p:spPr>
              <a:xfrm>
                <a:off x="1170993" y="6884122"/>
                <a:ext cx="22136900" cy="595740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119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0;1;2;...9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115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0;1;2;...9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Các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nghiệm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này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khác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nhau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hoàn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toàn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0;20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993" y="6884122"/>
                <a:ext cx="22136900" cy="5957400"/>
              </a:xfrm>
              <a:prstGeom prst="rect">
                <a:avLst/>
              </a:prstGeom>
              <a:blipFill rotWithShape="0">
                <a:blip r:embed="rId9"/>
                <a:stretch>
                  <a:fillRect l="-1074" b="-378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9656171" y="386570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001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26953" y="5955783"/>
            <a:ext cx="22795906" cy="7233704"/>
            <a:chOff x="1205494" y="6941416"/>
            <a:chExt cx="22798874" cy="723464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6"/>
              <a:ext cx="22794783" cy="699660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877854" cy="3562105"/>
            <a:chOff x="992187" y="2564544"/>
            <a:chExt cx="21861834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357882" cy="3175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669000" y="1195814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0" y="11958148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171237" y="2721531"/>
                <a:ext cx="22565882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37" y="2721531"/>
                <a:ext cx="22565882" cy="1082669"/>
              </a:xfrm>
              <a:prstGeom prst="rect">
                <a:avLst/>
              </a:prstGeom>
              <a:blipFill>
                <a:blip r:embed="rId5"/>
                <a:stretch>
                  <a:fillRect l="-1053" b="-1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2783555" y="3950507"/>
                <a:ext cx="13909583" cy="143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3555" y="3950507"/>
                <a:ext cx="13909583" cy="14338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01002" y="4366208"/>
                <a:ext cx="6656972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02" y="4366208"/>
                <a:ext cx="6656972" cy="768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371283" y="3994981"/>
                <a:ext cx="5749550" cy="1449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283" y="3994981"/>
                <a:ext cx="5749550" cy="1449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120648" y="4082701"/>
                <a:ext cx="5294222" cy="1348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648" y="4082701"/>
                <a:ext cx="5294222" cy="13489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156F458-7C7C-46AC-A9DE-C1232598B1F3}"/>
                  </a:ext>
                </a:extLst>
              </p:cNvPr>
              <p:cNvSpPr/>
              <p:nvPr/>
            </p:nvSpPr>
            <p:spPr>
              <a:xfrm>
                <a:off x="1170993" y="6884122"/>
                <a:ext cx="22136900" cy="440915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+1=0⇔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=±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993" y="6884122"/>
                <a:ext cx="22136900" cy="4409156"/>
              </a:xfrm>
              <a:prstGeom prst="rect">
                <a:avLst/>
              </a:prstGeom>
              <a:blipFill>
                <a:blip r:embed="rId10"/>
                <a:stretch>
                  <a:fillRect l="-1074" b="-207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3866597" y="418358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8EFFC58E-0842-4734-974F-24B9EA8A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cos2x-3cosx+2=0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 Math" panose="02040503050406030204" pitchFamily="18" charset="0"/>
              </a:rPr>
              <a:t>⇔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2cos2x-3cosx+1=0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⇔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&amp;cosx=1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⇔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x=k2π&amp;cosx=12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⇔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x=±π3+k2π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x∈π4;7π4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nên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x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∈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π3;5π3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Vậy tích các nghiệm là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7BB08445-7CB8-47B6-8E50-82A602730B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542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11" imgW="545863" imgH="393529" progId="Equation.DSMT4">
                  <p:embed/>
                </p:oleObj>
              </mc:Choice>
              <mc:Fallback>
                <p:oleObj name="Equation" r:id="rId11" imgW="545863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5429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3182D6B4-4337-47C0-8CA2-48A24D1C1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8477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59π2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xmlns="" id="{7A72789A-3D0A-4596-98F4-6176817C7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Vậy tích các nghiệm là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xmlns="" id="{0E08CCB9-F18D-49C9-87D8-8DCFDF6172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609600"/>
          <a:ext cx="542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13" imgW="545863" imgH="393529" progId="Equation.DSMT4">
                  <p:embed/>
                </p:oleObj>
              </mc:Choice>
              <mc:Fallback>
                <p:oleObj name="Equation" r:id="rId13" imgW="545863" imgH="393529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5429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22">
            <a:extLst>
              <a:ext uri="{FF2B5EF4-FFF2-40B4-BE49-F238E27FC236}">
                <a16:creationId xmlns:a16="http://schemas.microsoft.com/office/drawing/2014/main" xmlns="" id="{F8189A27-2411-4F91-A501-DBA810500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0001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59π2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4">
            <a:extLst>
              <a:ext uri="{FF2B5EF4-FFF2-40B4-BE49-F238E27FC236}">
                <a16:creationId xmlns:a16="http://schemas.microsoft.com/office/drawing/2014/main" xmlns="" id="{CC4CA83F-63B1-41BC-ABC8-9330D8F7C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Vậy tích các nghiệm là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xmlns="" id="{7076E77F-C745-45BB-81EB-79D6D50BDE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762000"/>
          <a:ext cx="542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Equation" r:id="rId14" imgW="545863" imgH="393529" progId="Equation.DSMT4">
                  <p:embed/>
                </p:oleObj>
              </mc:Choice>
              <mc:Fallback>
                <p:oleObj name="Equation" r:id="rId14" imgW="545863" imgH="393529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5429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25">
            <a:extLst>
              <a:ext uri="{FF2B5EF4-FFF2-40B4-BE49-F238E27FC236}">
                <a16:creationId xmlns:a16="http://schemas.microsoft.com/office/drawing/2014/main" xmlns="" id="{FC636BD9-6E7B-407F-A01E-32CEB1BC8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11525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59π2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xmlns="" id="{8A86D6D3-F7BA-49A3-946C-EA7FB5059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Vậy tích các nghiệm là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xmlns="" id="{DC8738BC-0CA2-4823-904B-4191AC0919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914400"/>
          <a:ext cx="542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Equation" r:id="rId15" imgW="545863" imgH="393529" progId="Equation.DSMT4">
                  <p:embed/>
                </p:oleObj>
              </mc:Choice>
              <mc:Fallback>
                <p:oleObj name="Equation" r:id="rId15" imgW="545863" imgH="393529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5429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28">
            <a:extLst>
              <a:ext uri="{FF2B5EF4-FFF2-40B4-BE49-F238E27FC236}">
                <a16:creationId xmlns:a16="http://schemas.microsoft.com/office/drawing/2014/main" xmlns="" id="{153C7DEF-F8C0-4351-BBF0-DFFE0686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13049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59π2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30">
            <a:extLst>
              <a:ext uri="{FF2B5EF4-FFF2-40B4-BE49-F238E27FC236}">
                <a16:creationId xmlns:a16="http://schemas.microsoft.com/office/drawing/2014/main" xmlns="" id="{654CA359-0972-453A-A71F-93761399E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Vậy tích các nghiệm là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xmlns="" id="{56D82C67-7C24-4FAA-96B3-3FE5F665FC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542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Equation" r:id="rId16" imgW="545863" imgH="393529" progId="Equation.DSMT4">
                  <p:embed/>
                </p:oleObj>
              </mc:Choice>
              <mc:Fallback>
                <p:oleObj name="Equation" r:id="rId16" imgW="545863" imgH="393529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29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31">
            <a:extLst>
              <a:ext uri="{FF2B5EF4-FFF2-40B4-BE49-F238E27FC236}">
                <a16:creationId xmlns:a16="http://schemas.microsoft.com/office/drawing/2014/main" xmlns="" id="{3A6904CA-6AF2-4F20-B875-0EF271E96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05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59π2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2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78494" y="6101295"/>
            <a:ext cx="22795906" cy="7233704"/>
            <a:chOff x="1205494" y="6941416"/>
            <a:chExt cx="22798874" cy="723464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6"/>
              <a:ext cx="22794783" cy="699660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877854" cy="3562105"/>
            <a:chOff x="992187" y="2564544"/>
            <a:chExt cx="21861834" cy="35625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357882" cy="31758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669000" y="1195814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0" y="1195814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171237" y="2721531"/>
                <a:ext cx="22565882" cy="816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Phương </a:t>
                </a:r>
                <a:r>
                  <a:rPr lang="en-US" dirty="0" err="1"/>
                  <a:t>trình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−2=0 </m:t>
                    </m:r>
                  </m:oMath>
                </a14:m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đương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đây</a:t>
                </a:r>
                <a:r>
                  <a:rPr lang="en-US" dirty="0"/>
                  <a:t>?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37" y="2721531"/>
                <a:ext cx="22565882" cy="816314"/>
              </a:xfrm>
              <a:prstGeom prst="rect">
                <a:avLst/>
              </a:prstGeom>
              <a:blipFill>
                <a:blip r:embed="rId4"/>
                <a:stretch>
                  <a:fillRect l="-1053" t="-6716" b="-3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2783555" y="3950507"/>
                <a:ext cx="13909583" cy="132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3555" y="3950507"/>
                <a:ext cx="13909583" cy="13218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01002" y="4028960"/>
                <a:ext cx="6656972" cy="1221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02" y="4028960"/>
                <a:ext cx="6656972" cy="12210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371283" y="3994981"/>
                <a:ext cx="5749550" cy="132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283" y="3994981"/>
                <a:ext cx="5749550" cy="13218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120648" y="4082701"/>
                <a:ext cx="5294222" cy="1221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648" y="4082701"/>
                <a:ext cx="5294222" cy="12210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156F458-7C7C-46AC-A9DE-C1232598B1F3}"/>
                  </a:ext>
                </a:extLst>
              </p:cNvPr>
              <p:cNvSpPr/>
              <p:nvPr/>
            </p:nvSpPr>
            <p:spPr>
              <a:xfrm>
                <a:off x="1211657" y="7471649"/>
                <a:ext cx="22136900" cy="433868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−2=0⇔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57" y="7471649"/>
                <a:ext cx="22136900" cy="4338688"/>
              </a:xfrm>
              <a:prstGeom prst="rect">
                <a:avLst/>
              </a:prstGeom>
              <a:blipFill>
                <a:blip r:embed="rId9"/>
                <a:stretch>
                  <a:fillRect b="-1969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101598" y="411962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794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99276" y="6732184"/>
            <a:ext cx="22569972" cy="6865376"/>
            <a:chOff x="1205494" y="6941416"/>
            <a:chExt cx="22572911" cy="686627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6"/>
              <a:ext cx="22568820" cy="662823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954853" cy="4184809"/>
            <a:chOff x="992187" y="2564544"/>
            <a:chExt cx="21935413" cy="418535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431461" cy="379865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669000" y="1195814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0" y="1195814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171237" y="2721531"/>
                <a:ext cx="22565882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37" y="2721531"/>
                <a:ext cx="22565882" cy="768993"/>
              </a:xfrm>
              <a:prstGeom prst="rect">
                <a:avLst/>
              </a:prstGeom>
              <a:blipFill>
                <a:blip r:embed="rId4"/>
                <a:stretch>
                  <a:fillRect l="-1053" t="-13386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2783555" y="4143352"/>
                <a:ext cx="13909583" cy="1436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3555" y="4143352"/>
                <a:ext cx="13909583" cy="14362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742452" y="4252038"/>
                <a:ext cx="6656972" cy="1331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52" y="4252038"/>
                <a:ext cx="6656972" cy="13311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371283" y="3994981"/>
                <a:ext cx="5749550" cy="1588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283" y="3994981"/>
                <a:ext cx="5749550" cy="15882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576315" y="3490524"/>
                <a:ext cx="5294222" cy="3132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6315" y="3490524"/>
                <a:ext cx="5294222" cy="31329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156F458-7C7C-46AC-A9DE-C1232598B1F3}"/>
                  </a:ext>
                </a:extLst>
              </p:cNvPr>
              <p:cNvSpPr/>
              <p:nvPr/>
            </p:nvSpPr>
            <p:spPr>
              <a:xfrm>
                <a:off x="1294915" y="7998405"/>
                <a:ext cx="22136900" cy="306000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⇔3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PT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⇔9+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&lt;16−8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/>
              </a:p>
              <a:p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&lt;7⇔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15" y="7998405"/>
                <a:ext cx="22136900" cy="3060005"/>
              </a:xfrm>
              <a:prstGeom prst="rect">
                <a:avLst/>
              </a:prstGeom>
              <a:blipFill>
                <a:blip r:embed="rId9"/>
                <a:stretch>
                  <a:fillRect l="-1074" t="-3386" b="-358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297564" y="452073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3494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99276" y="6732184"/>
            <a:ext cx="22569972" cy="6865376"/>
            <a:chOff x="1205494" y="6941416"/>
            <a:chExt cx="22572911" cy="686627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6"/>
              <a:ext cx="22568820" cy="662823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6830" y="2361015"/>
            <a:ext cx="22954853" cy="4184809"/>
            <a:chOff x="992187" y="2564544"/>
            <a:chExt cx="21935413" cy="418535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96139" y="2951242"/>
              <a:ext cx="21431461" cy="379865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669000" y="1195814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0" y="11958148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171237" y="2721531"/>
                <a:ext cx="22565882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)(1+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37" y="2721531"/>
                <a:ext cx="22565882" cy="768993"/>
              </a:xfrm>
              <a:prstGeom prst="rect">
                <a:avLst/>
              </a:prstGeom>
              <a:blipFill>
                <a:blip r:embed="rId5"/>
                <a:stretch>
                  <a:fillRect l="-1053" t="-13386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2308749" y="3980422"/>
                <a:ext cx="13909583" cy="1449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08749" y="3980422"/>
                <a:ext cx="13909583" cy="14497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962595" y="4096929"/>
                <a:ext cx="6656972" cy="121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595" y="4096929"/>
                <a:ext cx="6656972" cy="12167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755055" y="4099180"/>
                <a:ext cx="5749550" cy="132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5055" y="4099180"/>
                <a:ext cx="5749550" cy="13218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526000" y="4383072"/>
                <a:ext cx="529422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0" y="4383072"/>
                <a:ext cx="5294222" cy="754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156F458-7C7C-46AC-A9DE-C1232598B1F3}"/>
                  </a:ext>
                </a:extLst>
              </p:cNvPr>
              <p:cNvSpPr/>
              <p:nvPr/>
            </p:nvSpPr>
            <p:spPr>
              <a:xfrm>
                <a:off x="1294915" y="7998405"/>
                <a:ext cx="22136900" cy="57037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)(1+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)(1+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)−(1−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⇔(1+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)(2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−1)=0⇔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begChr m:val="[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 dirty="0"/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15" y="7998405"/>
                <a:ext cx="22136900" cy="5703741"/>
              </a:xfrm>
              <a:prstGeom prst="rect">
                <a:avLst/>
              </a:prstGeom>
              <a:blipFill>
                <a:blip r:embed="rId10"/>
                <a:stretch>
                  <a:fillRect l="-107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4088802" y="422119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7956F230-8F99-45B8-B20C-23DEB450D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21907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11" imgW="215713" imgH="152268" progId="Equation.DSMT4">
                  <p:embed/>
                </p:oleObj>
              </mc:Choice>
              <mc:Fallback>
                <p:oleObj name="Equation" r:id="rId11" imgW="215713" imgH="15226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19075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7F4EC4A-9844-4013-B99B-88DBD77F49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09600"/>
          <a:ext cx="21907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13" imgW="215713" imgH="152268" progId="Equation.DSMT4">
                  <p:embed/>
                </p:oleObj>
              </mc:Choice>
              <mc:Fallback>
                <p:oleObj name="Equation" r:id="rId13" imgW="215713" imgH="15226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"/>
                        <a:ext cx="219075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8502F061-001F-44EE-B103-C17594D44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(2sinx-cosx)(1+cosx)=sin2x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⇔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(2sinx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cosx)(1+cosx)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cos2x)=0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⇔(1+cosx)(2sinx-1)=0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6E17D0EF-4633-478C-AA52-FA589D8BF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85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&amp;cosx=-1&amp;sinx=12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AA33C240-AD6B-45ED-B5B6-0EBB92C84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838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&amp;x=π+k2π&amp;x=π6+k2π&amp;x=5π6+k2π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 dương nhỏ nhất của phương trình là: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π6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2ADB52BF-F80D-415E-BA14-52666399AF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21907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15" imgW="215713" imgH="152268" progId="Equation.DSMT4">
                  <p:embed/>
                </p:oleObj>
              </mc:Choice>
              <mc:Fallback>
                <p:oleObj name="Equation" r:id="rId15" imgW="215713" imgH="152268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19075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393CD5B0-F573-4824-A48C-C788D8164C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09600"/>
          <a:ext cx="21907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16" imgW="215713" imgH="152268" progId="Equation.DSMT4">
                  <p:embed/>
                </p:oleObj>
              </mc:Choice>
              <mc:Fallback>
                <p:oleObj name="Equation" r:id="rId16" imgW="215713" imgH="152268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"/>
                        <a:ext cx="219075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8">
            <a:extLst>
              <a:ext uri="{FF2B5EF4-FFF2-40B4-BE49-F238E27FC236}">
                <a16:creationId xmlns:a16="http://schemas.microsoft.com/office/drawing/2014/main" xmlns="" id="{3DB5BA8E-EF64-4111-89D2-28638A6D0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⇔(1+cosx)(2sinx-1)=0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5C0AFBEE-EBE7-4189-8EC8-47399225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&amp;cosx=-1&amp;sinx=12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xmlns="" id="{09B4711E-51AE-4881-B76F-6C18F0026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&amp;x=π+k2π&amp;x=π6+k2π&amp;x=5π6+k2π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1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2505734" y="3141144"/>
                <a:ext cx="17915866" cy="2155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;		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dirty="0"/>
                  <a:t> ;	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d)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;	e)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	;	f)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734" y="3141144"/>
                <a:ext cx="17915866" cy="2155142"/>
              </a:xfrm>
              <a:prstGeom prst="rect">
                <a:avLst/>
              </a:prstGeom>
              <a:blipFill>
                <a:blip r:embed="rId3"/>
                <a:stretch>
                  <a:fillRect l="-1327" b="-5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11915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BÀI 1. </a:t>
            </a:r>
            <a:r>
              <a:rPr lang="fr-FR" sz="4400" b="1" dirty="0" err="1">
                <a:solidFill>
                  <a:srgbClr val="0000FF"/>
                </a:solidFill>
              </a:rPr>
              <a:t>Tìm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tập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xác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định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của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các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hàm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số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sau</a:t>
            </a:r>
            <a:r>
              <a:rPr lang="fr-FR" sz="4400" b="1" dirty="0">
                <a:solidFill>
                  <a:srgbClr val="0000FF"/>
                </a:solidFill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124123" y="5174295"/>
            <a:ext cx="23836041" cy="8120841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2CC2BF53-9960-4EBA-83F4-A0D8D5F7DA72}"/>
                  </a:ext>
                </a:extLst>
              </p:cNvPr>
              <p:cNvSpPr/>
              <p:nvPr/>
            </p:nvSpPr>
            <p:spPr>
              <a:xfrm>
                <a:off x="471652" y="6257832"/>
                <a:ext cx="23012691" cy="152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+3≠0⇔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≠−3.</m:t>
                    </m:r>
                  </m:oMath>
                </a14:m>
                <a:r>
                  <a:rPr lang="en-US" dirty="0"/>
                  <a:t> Tập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−3}.</m:t>
                    </m:r>
                  </m:oMath>
                </a14:m>
                <a:endParaRPr lang="en-US" dirty="0"/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52" y="6257832"/>
                <a:ext cx="23012691" cy="1523494"/>
              </a:xfrm>
              <a:prstGeom prst="rect">
                <a:avLst/>
              </a:prstGeom>
              <a:blipFill>
                <a:blip r:embed="rId4"/>
                <a:stretch>
                  <a:fillRect l="-1060" t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D79F4066-5BAD-465B-8DF6-5CDD85BE1991}"/>
                  </a:ext>
                </a:extLst>
              </p:cNvPr>
              <p:cNvSpPr/>
              <p:nvPr/>
            </p:nvSpPr>
            <p:spPr>
              <a:xfrm>
                <a:off x="-374930" y="6941517"/>
                <a:ext cx="23781104" cy="1048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−1≥0⇔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=[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;+∞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4930" y="6941517"/>
                <a:ext cx="23781104" cy="1048429"/>
              </a:xfrm>
              <a:prstGeom prst="rect">
                <a:avLst/>
              </a:prstGeom>
              <a:blipFill>
                <a:blip r:embed="rId5"/>
                <a:stretch>
                  <a:fillRect t="-1163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68CEBDB8-3336-4EC7-9910-4A61B97479AA}"/>
                  </a:ext>
                </a:extLst>
              </p:cNvPr>
              <p:cNvSpPr/>
              <p:nvPr/>
            </p:nvSpPr>
            <p:spPr>
              <a:xfrm>
                <a:off x="538000" y="7835111"/>
                <a:ext cx="23012691" cy="2245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/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−2≥0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+3≠0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≠1;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≠3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≠3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2;+∞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00" y="7835111"/>
                <a:ext cx="23012691" cy="2245487"/>
              </a:xfrm>
              <a:prstGeom prst="rect">
                <a:avLst/>
              </a:prstGeom>
              <a:blipFill>
                <a:blip r:embed="rId6"/>
                <a:stretch>
                  <a:fillRect l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91CCB698-8219-4BC1-B360-405733C5A6FE}"/>
                  </a:ext>
                </a:extLst>
              </p:cNvPr>
              <p:cNvSpPr/>
              <p:nvPr/>
            </p:nvSpPr>
            <p:spPr>
              <a:xfrm>
                <a:off x="611108" y="9253249"/>
                <a:ext cx="23836041" cy="107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dirty="0"/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1CCB698-8219-4BC1-B360-405733C5A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08" y="9253249"/>
                <a:ext cx="23836041" cy="1076770"/>
              </a:xfrm>
              <a:prstGeom prst="rect">
                <a:avLst/>
              </a:prstGeom>
              <a:blipFill>
                <a:blip r:embed="rId7"/>
                <a:stretch>
                  <a:fillRect l="-1023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04D47C05-39F7-4F10-A0EA-B64BC6AA163F}"/>
                  </a:ext>
                </a:extLst>
              </p:cNvPr>
              <p:cNvSpPr/>
              <p:nvPr/>
            </p:nvSpPr>
            <p:spPr>
              <a:xfrm>
                <a:off x="655290" y="10324899"/>
                <a:ext cx="23836041" cy="107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dirty="0"/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4D47C05-39F7-4F10-A0EA-B64BC6AA16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90" y="10324899"/>
                <a:ext cx="23836041" cy="1076770"/>
              </a:xfrm>
              <a:prstGeom prst="rect">
                <a:avLst/>
              </a:prstGeom>
              <a:blipFill>
                <a:blip r:embed="rId8"/>
                <a:stretch>
                  <a:fillRect l="-102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C89DBAC8-27AF-4F05-98BF-B02C2B6DDF24}"/>
                  </a:ext>
                </a:extLst>
              </p:cNvPr>
              <p:cNvSpPr/>
              <p:nvPr/>
            </p:nvSpPr>
            <p:spPr>
              <a:xfrm>
                <a:off x="611107" y="11248654"/>
                <a:ext cx="23836041" cy="206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dirty="0"/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Tập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89DBAC8-27AF-4F05-98BF-B02C2B6DD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07" y="11248654"/>
                <a:ext cx="23836041" cy="2061205"/>
              </a:xfrm>
              <a:prstGeom prst="rect">
                <a:avLst/>
              </a:prstGeom>
              <a:blipFill rotWithShape="0">
                <a:blip r:embed="rId9"/>
                <a:stretch>
                  <a:fillRect l="-1023" t="-296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1539456" y="3142050"/>
                <a:ext cx="20059021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 	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/>
                  <a:t> 	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6" y="3142050"/>
                <a:ext cx="20059021" cy="1082669"/>
              </a:xfrm>
              <a:prstGeom prst="rect">
                <a:avLst/>
              </a:prstGeom>
              <a:blipFill>
                <a:blip r:embed="rId3"/>
                <a:stretch>
                  <a:fillRect b="-1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650553-CD0D-4E8D-B84B-7AB25EC9C317}"/>
              </a:ext>
            </a:extLst>
          </p:cNvPr>
          <p:cNvSpPr txBox="1"/>
          <p:nvPr/>
        </p:nvSpPr>
        <p:spPr>
          <a:xfrm>
            <a:off x="710523" y="2298093"/>
            <a:ext cx="22824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BÀI 2. </a:t>
            </a:r>
            <a:r>
              <a:rPr lang="en-US" b="1" dirty="0" err="1">
                <a:solidFill>
                  <a:srgbClr val="0000FF"/>
                </a:solidFill>
              </a:rPr>
              <a:t>Tìm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giá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trị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lớn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nhất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giá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trị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nhỏ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nhất</a:t>
            </a:r>
            <a:r>
              <a:rPr lang="en-US" b="1" dirty="0">
                <a:solidFill>
                  <a:srgbClr val="0000FF"/>
                </a:solidFill>
              </a:rPr>
              <a:t> (</a:t>
            </a:r>
            <a:r>
              <a:rPr lang="en-US" b="1" dirty="0" err="1">
                <a:solidFill>
                  <a:srgbClr val="0000FF"/>
                </a:solidFill>
              </a:rPr>
              <a:t>nếu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có</a:t>
            </a:r>
            <a:r>
              <a:rPr lang="en-US" b="1" dirty="0">
                <a:solidFill>
                  <a:srgbClr val="0000FF"/>
                </a:solidFill>
              </a:rPr>
              <a:t>) </a:t>
            </a:r>
            <a:r>
              <a:rPr lang="en-US" b="1" dirty="0" err="1">
                <a:solidFill>
                  <a:srgbClr val="0000FF"/>
                </a:solidFill>
              </a:rPr>
              <a:t>của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các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hàm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số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sau</a:t>
            </a:r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1" y="4115963"/>
            <a:ext cx="24383997" cy="9371437"/>
            <a:chOff x="1205494" y="6947472"/>
            <a:chExt cx="22233357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5" y="7098995"/>
              <a:ext cx="22229266" cy="638840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2CC2BF53-9960-4EBA-83F4-A0D8D5F7DA72}"/>
                  </a:ext>
                </a:extLst>
              </p:cNvPr>
              <p:cNvSpPr/>
              <p:nvPr/>
            </p:nvSpPr>
            <p:spPr>
              <a:xfrm>
                <a:off x="1" y="5229189"/>
                <a:ext cx="24612600" cy="1744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−1≤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≤1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⇔−2≤2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≤2⇔1≤2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+3≤5⇔1≤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smtClean="0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đạt</a:t>
                </a:r>
                <a:r>
                  <a:rPr lang="en-US" dirty="0"/>
                  <a:t> GTNN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;</a:t>
                </a:r>
                <a:r>
                  <a:rPr lang="en-US" dirty="0"/>
                  <a:t> </a:t>
                </a:r>
                <a:r>
                  <a:rPr lang="en-US" dirty="0" smtClean="0"/>
                  <a:t>GTLN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229189"/>
                <a:ext cx="24612600" cy="1744388"/>
              </a:xfrm>
              <a:prstGeom prst="rect">
                <a:avLst/>
              </a:prstGeom>
              <a:blipFill rotWithShape="0">
                <a:blip r:embed="rId4"/>
                <a:stretch>
                  <a:fillRect l="-966" b="-16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D79F4066-5BAD-465B-8DF6-5CDD85BE1991}"/>
                  </a:ext>
                </a:extLst>
              </p:cNvPr>
              <p:cNvSpPr/>
              <p:nvPr/>
            </p:nvSpPr>
            <p:spPr>
              <a:xfrm>
                <a:off x="1" y="7081947"/>
                <a:ext cx="23781104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+2≤3⇔1≤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Vậy</a:t>
                </a:r>
                <a:r>
                  <a:rPr lang="en-US" dirty="0" smtClean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đạt</a:t>
                </a:r>
                <a:r>
                  <a:rPr lang="en-US" dirty="0"/>
                  <a:t> GTNN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r>
                  <a:rPr lang="en-US" dirty="0" smtClean="0"/>
                  <a:t>; GTLN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7081947"/>
                <a:ext cx="23781104" cy="2092881"/>
              </a:xfrm>
              <a:prstGeom prst="rect">
                <a:avLst/>
              </a:prstGeom>
              <a:blipFill rotWithShape="0">
                <a:blip r:embed="rId5"/>
                <a:stretch>
                  <a:fillRect l="-1000" t="-5539" b="-13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2CC2BF53-9960-4EBA-83F4-A0D8D5F7DA72}"/>
                  </a:ext>
                </a:extLst>
              </p:cNvPr>
              <p:cNvSpPr/>
              <p:nvPr/>
            </p:nvSpPr>
            <p:spPr>
              <a:xfrm>
                <a:off x="-112057" y="9391954"/>
                <a:ext cx="24612600" cy="2868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 </a:t>
                </a:r>
                <a:r>
                  <a:rPr lang="en-US" dirty="0" err="1" smtClean="0"/>
                  <a:t>Để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phương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trình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có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nghiệm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thì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/>
                  <a:t>Vậy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đạt</a:t>
                </a:r>
                <a:r>
                  <a:rPr lang="en-US" dirty="0"/>
                  <a:t> GTNN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=−3−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; GTLN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=−3+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057" y="9391954"/>
                <a:ext cx="24612600" cy="2868093"/>
              </a:xfrm>
              <a:prstGeom prst="rect">
                <a:avLst/>
              </a:prstGeom>
              <a:blipFill rotWithShape="0">
                <a:blip r:embed="rId6"/>
                <a:stretch>
                  <a:fillRect l="-991"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6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0" y="3142050"/>
                <a:ext cx="23926800" cy="1542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         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	                           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US" dirty="0"/>
                  <a:t>	        </a:t>
                </a:r>
              </a:p>
              <a:p>
                <a:r>
                  <a:rPr lang="en-US" dirty="0"/>
                  <a:t>                    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dirty="0"/>
                  <a:t>                               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42050"/>
                <a:ext cx="23926800" cy="1542474"/>
              </a:xfrm>
              <a:prstGeom prst="rect">
                <a:avLst/>
              </a:prstGeom>
              <a:blipFill>
                <a:blip r:embed="rId3"/>
                <a:stretch>
                  <a:fillRect t="-355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650553-CD0D-4E8D-B84B-7AB25EC9C317}"/>
              </a:ext>
            </a:extLst>
          </p:cNvPr>
          <p:cNvSpPr txBox="1"/>
          <p:nvPr/>
        </p:nvSpPr>
        <p:spPr>
          <a:xfrm>
            <a:off x="710523" y="2298093"/>
            <a:ext cx="22824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BÀI 3. </a:t>
            </a:r>
            <a:r>
              <a:rPr lang="en-US" b="1" dirty="0" err="1">
                <a:solidFill>
                  <a:srgbClr val="0000FF"/>
                </a:solidFill>
              </a:rPr>
              <a:t>Giải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các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phương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trình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sau</a:t>
            </a:r>
            <a:r>
              <a:rPr lang="en-US" b="1" dirty="0">
                <a:solidFill>
                  <a:srgbClr val="0000FF"/>
                </a:solidFill>
              </a:rPr>
              <a:t>:</a:t>
            </a:r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-200890" y="4992074"/>
            <a:ext cx="24612600" cy="9056960"/>
            <a:chOff x="1205494" y="6947472"/>
            <a:chExt cx="22233357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5" y="7098995"/>
              <a:ext cx="22229266" cy="638840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2CC2BF53-9960-4EBA-83F4-A0D8D5F7DA72}"/>
                  </a:ext>
                </a:extLst>
              </p:cNvPr>
              <p:cNvSpPr/>
              <p:nvPr/>
            </p:nvSpPr>
            <p:spPr>
              <a:xfrm>
                <a:off x="227549" y="6552873"/>
                <a:ext cx="24612600" cy="1482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9" y="6552873"/>
                <a:ext cx="24612600" cy="14822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7B817739-BE12-4B59-8C27-A46FCDB04DF4}"/>
                  </a:ext>
                </a:extLst>
              </p:cNvPr>
              <p:cNvSpPr/>
              <p:nvPr/>
            </p:nvSpPr>
            <p:spPr>
              <a:xfrm>
                <a:off x="264786" y="8746320"/>
                <a:ext cx="24612600" cy="1564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+3=0⇔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=3</m:t>
                            </m:r>
                            <m:r>
                              <m:rPr>
                                <m:nor/>
                              </m:rPr>
                              <a:rPr lang="en-US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dirty="0" smtClean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b="0" i="0" dirty="0" smtClean="0"/>
                              <m:t>ptvn</m:t>
                            </m:r>
                            <m:r>
                              <m:rPr>
                                <m:nor/>
                              </m:rPr>
                              <a:rPr lang="en-US" b="0" i="0" dirty="0" smtClean="0"/>
                              <m:t>)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B817739-BE12-4B59-8C27-A46FCDB04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6" y="8746320"/>
                <a:ext cx="24612600" cy="1564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ED8796EA-3B98-4F11-AEAA-4636D2F3A962}"/>
                  </a:ext>
                </a:extLst>
              </p:cNvPr>
              <p:cNvSpPr/>
              <p:nvPr/>
            </p:nvSpPr>
            <p:spPr>
              <a:xfrm>
                <a:off x="264786" y="11198613"/>
                <a:ext cx="24612600" cy="2139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c)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=−2⇔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=−1⇔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nl-NL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, 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D8796EA-3B98-4F11-AEAA-4636D2F3A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6" y="11198613"/>
                <a:ext cx="24612600" cy="2139175"/>
              </a:xfrm>
              <a:prstGeom prst="rect">
                <a:avLst/>
              </a:prstGeom>
              <a:blipFill>
                <a:blip r:embed="rId6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0" y="3142050"/>
                <a:ext cx="23926800" cy="1542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         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	                           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US" dirty="0"/>
                  <a:t>	        </a:t>
                </a:r>
              </a:p>
              <a:p>
                <a:r>
                  <a:rPr lang="en-US" dirty="0"/>
                  <a:t>                    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dirty="0"/>
                  <a:t>                               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42050"/>
                <a:ext cx="23926800" cy="1542474"/>
              </a:xfrm>
              <a:prstGeom prst="rect">
                <a:avLst/>
              </a:prstGeom>
              <a:blipFill>
                <a:blip r:embed="rId3"/>
                <a:stretch>
                  <a:fillRect t="-355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650553-CD0D-4E8D-B84B-7AB25EC9C317}"/>
              </a:ext>
            </a:extLst>
          </p:cNvPr>
          <p:cNvSpPr txBox="1"/>
          <p:nvPr/>
        </p:nvSpPr>
        <p:spPr>
          <a:xfrm>
            <a:off x="710523" y="2298093"/>
            <a:ext cx="22824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BÀI 3. </a:t>
            </a:r>
            <a:r>
              <a:rPr lang="en-US" b="1" dirty="0" err="1">
                <a:solidFill>
                  <a:srgbClr val="0000FF"/>
                </a:solidFill>
              </a:rPr>
              <a:t>Giải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các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phương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trình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sau</a:t>
            </a:r>
            <a:r>
              <a:rPr lang="en-US" b="1" dirty="0">
                <a:solidFill>
                  <a:srgbClr val="0000FF"/>
                </a:solidFill>
              </a:rPr>
              <a:t>:</a:t>
            </a:r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-200890" y="4992074"/>
            <a:ext cx="24612600" cy="9056960"/>
            <a:chOff x="1205494" y="6947472"/>
            <a:chExt cx="22233357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5" y="7098995"/>
              <a:ext cx="22229266" cy="638840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BA70D3E5-669B-4FD6-AF93-1EEB6CF36844}"/>
                  </a:ext>
                </a:extLst>
              </p:cNvPr>
              <p:cNvSpPr/>
              <p:nvPr/>
            </p:nvSpPr>
            <p:spPr>
              <a:xfrm>
                <a:off x="208499" y="6076051"/>
                <a:ext cx="24612600" cy="7636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d)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=1⇔1−2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=1⇔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A70D3E5-669B-4FD6-AF93-1EEB6CF36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99" y="6076051"/>
                <a:ext cx="24612600" cy="7636449"/>
              </a:xfrm>
              <a:prstGeom prst="rect">
                <a:avLst/>
              </a:prstGeom>
              <a:blipFill>
                <a:blip r:embed="rId4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2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968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Tìm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/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968150"/>
              </a:xfrm>
              <a:prstGeom prst="rect">
                <a:avLst/>
              </a:prstGeom>
              <a:blipFill>
                <a:blip r:embed="rId4"/>
                <a:stretch>
                  <a:fillRect l="-1053" t="-4403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7803" y="4680098"/>
                <a:ext cx="6323888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03" y="4680098"/>
                <a:ext cx="6323888" cy="1317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339988" y="4745809"/>
                <a:ext cx="6600073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988" y="4745809"/>
                <a:ext cx="6600073" cy="1317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490001" y="4680098"/>
                <a:ext cx="5485687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001" y="4680098"/>
                <a:ext cx="5485687" cy="13175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02200" y="4923369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2200" y="4923369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865968" y="8217836"/>
                <a:ext cx="20765432" cy="1945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≠0⇔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≠1⇔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TXĐ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968" y="8217836"/>
                <a:ext cx="20765432" cy="1945917"/>
              </a:xfrm>
              <a:prstGeom prst="rect">
                <a:avLst/>
              </a:prstGeom>
              <a:blipFill>
                <a:blip r:embed="rId9"/>
                <a:stretch>
                  <a:fillRect l="-1145" t="-2508" b="-6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6471849" y="483673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17877" y="255637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904594" y="3742024"/>
                <a:ext cx="2256588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?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94" y="3742024"/>
                <a:ext cx="22565882" cy="754053"/>
              </a:xfrm>
              <a:prstGeom prst="rect">
                <a:avLst/>
              </a:prstGeom>
              <a:blipFill>
                <a:blip r:embed="rId4"/>
                <a:stretch>
                  <a:fillRect l="-1053" t="-15323" b="-37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7877" y="4475295"/>
                <a:ext cx="5883100" cy="121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77" y="4475295"/>
                <a:ext cx="5883100" cy="1216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120715" y="4475295"/>
                <a:ext cx="5425183" cy="1221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715" y="4475295"/>
                <a:ext cx="5425183" cy="12210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877218" y="4711077"/>
                <a:ext cx="4447108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7218" y="4711077"/>
                <a:ext cx="4447108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115423" y="4475295"/>
                <a:ext cx="6448917" cy="121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5423" y="4475295"/>
                <a:ext cx="6448917" cy="12167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935138" y="8587655"/>
                <a:ext cx="20848662" cy="961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Hàm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138" y="8587655"/>
                <a:ext cx="20848662" cy="961482"/>
              </a:xfrm>
              <a:prstGeom prst="rect">
                <a:avLst/>
              </a:prstGeom>
              <a:blipFill>
                <a:blip r:embed="rId9"/>
                <a:stretch>
                  <a:fillRect l="-1140" t="-5096" b="-15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7596302" y="4585643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556376"/>
            <a:ext cx="23388231" cy="4301623"/>
            <a:chOff x="992187" y="2564544"/>
            <a:chExt cx="22349545" cy="430218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196511" cy="419972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3846310" y="2718409"/>
            <a:ext cx="2256588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Khẳng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khẳng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b="1" dirty="0" err="1"/>
              <a:t>đúng</a:t>
            </a:r>
            <a:r>
              <a:rPr lang="en-US" dirty="0"/>
              <a:t>?</a:t>
            </a:r>
            <a:endParaRPr lang="vi-VN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70843" y="3532052"/>
                <a:ext cx="1163367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/>
                        <m:t>H</m:t>
                      </m:r>
                      <m:r>
                        <m:rPr>
                          <m:nor/>
                        </m:rPr>
                        <a:rPr lang="en-US"/>
                        <m:t>à</m:t>
                      </m:r>
                      <m:r>
                        <m:rPr>
                          <m:nor/>
                        </m:rPr>
                        <a:rPr lang="en-US"/>
                        <m:t>m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s</m:t>
                      </m:r>
                      <m:r>
                        <m:rPr>
                          <m:nor/>
                        </m:rPr>
                        <a:rPr lang="en-US"/>
                        <m:t>ố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 đồ</m:t>
                      </m:r>
                      <m:r>
                        <m:rPr>
                          <m:nor/>
                        </m:rPr>
                        <a:rPr lang="en-US"/>
                        <m:t>ng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bi</m:t>
                      </m:r>
                      <m:r>
                        <m:rPr>
                          <m:nor/>
                        </m:rPr>
                        <a:rPr lang="en-US"/>
                        <m:t>ế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tr</m:t>
                      </m:r>
                      <m:r>
                        <m:rPr>
                          <m:nor/>
                        </m:rPr>
                        <a:rPr lang="en-US"/>
                        <m:t>ê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kho</m:t>
                      </m:r>
                      <m:r>
                        <m:rPr>
                          <m:nor/>
                        </m:rPr>
                        <a:rPr lang="en-US"/>
                        <m:t>ả</m:t>
                      </m:r>
                      <m:r>
                        <m:rPr>
                          <m:nor/>
                        </m:rPr>
                        <a:rPr lang="en-US"/>
                        <m:t>ng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3" y="3532052"/>
                <a:ext cx="11633672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470843" y="4304143"/>
                <a:ext cx="1191382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H</m:t>
                    </m:r>
                    <m:r>
                      <m:rPr>
                        <m:nor/>
                      </m:rPr>
                      <a:rPr lang="en-US"/>
                      <m:t>à</m:t>
                    </m:r>
                    <m:r>
                      <m:rPr>
                        <m:nor/>
                      </m:rPr>
                      <a:rPr lang="en-US"/>
                      <m:t>m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s</m:t>
                    </m:r>
                    <m:r>
                      <m:rPr>
                        <m:nor/>
                      </m:rPr>
                      <a:rPr lang="en-US"/>
                      <m:t>ố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m:rPr>
                        <m:nor/>
                      </m:rPr>
                      <a:rPr lang="en-US"/>
                      <m:t> đồ</m:t>
                    </m:r>
                    <m:r>
                      <m:rPr>
                        <m:nor/>
                      </m:rPr>
                      <a:rPr lang="en-US"/>
                      <m:t>ng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bi</m:t>
                    </m:r>
                    <m:r>
                      <m:rPr>
                        <m:nor/>
                      </m:rPr>
                      <a:rPr lang="en-US"/>
                      <m:t>ế</m:t>
                    </m:r>
                    <m:r>
                      <m:rPr>
                        <m:nor/>
                      </m:rPr>
                      <a:rPr lang="en-US"/>
                      <m:t>n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tr</m:t>
                    </m:r>
                    <m:r>
                      <m:rPr>
                        <m:nor/>
                      </m:rPr>
                      <a:rPr lang="en-US"/>
                      <m:t>ê</m:t>
                    </m:r>
                    <m:r>
                      <m:rPr>
                        <m:nor/>
                      </m:rPr>
                      <a:rPr lang="en-US"/>
                      <m:t>n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kho</m:t>
                    </m:r>
                    <m:r>
                      <m:rPr>
                        <m:nor/>
                      </m:rPr>
                      <a:rPr lang="en-US"/>
                      <m:t>ả</m:t>
                    </m:r>
                    <m:r>
                      <m:rPr>
                        <m:nor/>
                      </m:rPr>
                      <a:rPr lang="en-US"/>
                      <m:t>ng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m:rPr>
                        <m:nor/>
                      </m:rPr>
                      <a:rPr lang="en-US"/>
                      <m:t>.</m:t>
                    </m:r>
                  </m:oMath>
                </a14:m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3" y="4304143"/>
                <a:ext cx="11913822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-446608" y="4906506"/>
                <a:ext cx="15748724" cy="121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/>
                        <m:t>H</m:t>
                      </m:r>
                      <m:r>
                        <m:rPr>
                          <m:nor/>
                        </m:rPr>
                        <a:rPr lang="en-US"/>
                        <m:t>à</m:t>
                      </m:r>
                      <m:r>
                        <m:rPr>
                          <m:nor/>
                        </m:rPr>
                        <a:rPr lang="en-US"/>
                        <m:t>m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s</m:t>
                      </m:r>
                      <m:r>
                        <m:rPr>
                          <m:nor/>
                        </m:rPr>
                        <a:rPr lang="en-US"/>
                        <m:t>ố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ngh</m:t>
                      </m:r>
                      <m:r>
                        <m:rPr>
                          <m:nor/>
                        </m:rPr>
                        <a:rPr lang="en-US"/>
                        <m:t>ị</m:t>
                      </m:r>
                      <m:r>
                        <m:rPr>
                          <m:nor/>
                        </m:rPr>
                        <a:rPr lang="en-US"/>
                        <m:t>ch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bi</m:t>
                      </m:r>
                      <m:r>
                        <m:rPr>
                          <m:nor/>
                        </m:rPr>
                        <a:rPr lang="en-US"/>
                        <m:t>ế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tr</m:t>
                      </m:r>
                      <m:r>
                        <m:rPr>
                          <m:nor/>
                        </m:rPr>
                        <a:rPr lang="en-US"/>
                        <m:t>ê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kho</m:t>
                      </m:r>
                      <m:r>
                        <m:rPr>
                          <m:nor/>
                        </m:rPr>
                        <a:rPr lang="en-US"/>
                        <m:t>ả</m:t>
                      </m:r>
                      <m:r>
                        <m:rPr>
                          <m:nor/>
                        </m:rPr>
                        <a:rPr lang="en-US"/>
                        <m:t>ng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0;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6608" y="4906506"/>
                <a:ext cx="15748724" cy="1216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313357" y="5952880"/>
                <a:ext cx="1439405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H</m:t>
                    </m:r>
                    <m:r>
                      <m:rPr>
                        <m:nor/>
                      </m:rPr>
                      <a:rPr lang="en-US"/>
                      <m:t>à</m:t>
                    </m:r>
                    <m:r>
                      <m:rPr>
                        <m:nor/>
                      </m:rPr>
                      <a:rPr lang="en-US"/>
                      <m:t>m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s</m:t>
                    </m:r>
                    <m:r>
                      <m:rPr>
                        <m:nor/>
                      </m:rPr>
                      <a:rPr lang="en-US"/>
                      <m:t>ố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ngh</m:t>
                    </m:r>
                    <m:r>
                      <m:rPr>
                        <m:nor/>
                      </m:rPr>
                      <a:rPr lang="en-US"/>
                      <m:t>ị</m:t>
                    </m:r>
                    <m:r>
                      <m:rPr>
                        <m:nor/>
                      </m:rPr>
                      <a:rPr lang="en-US"/>
                      <m:t>ch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bi</m:t>
                    </m:r>
                    <m:r>
                      <m:rPr>
                        <m:nor/>
                      </m:rPr>
                      <a:rPr lang="en-US"/>
                      <m:t>ế</m:t>
                    </m:r>
                    <m:r>
                      <m:rPr>
                        <m:nor/>
                      </m:rPr>
                      <a:rPr lang="en-US"/>
                      <m:t>n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tr</m:t>
                    </m:r>
                    <m:r>
                      <m:rPr>
                        <m:nor/>
                      </m:rPr>
                      <a:rPr lang="en-US"/>
                      <m:t>ê</m:t>
                    </m:r>
                    <m:r>
                      <m:rPr>
                        <m:nor/>
                      </m:rPr>
                      <a:rPr lang="en-US"/>
                      <m:t>n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kho</m:t>
                    </m:r>
                    <m:r>
                      <m:rPr>
                        <m:nor/>
                      </m:rPr>
                      <a:rPr lang="en-US"/>
                      <m:t>ả</m:t>
                    </m:r>
                    <m:r>
                      <m:rPr>
                        <m:nor/>
                      </m:rPr>
                      <a:rPr lang="en-US"/>
                      <m:t>ng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m:rPr>
                        <m:nor/>
                      </m:rPr>
                      <a:rPr lang="en-US"/>
                      <m:t>.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357" y="5952880"/>
                <a:ext cx="14394052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935138" y="8587655"/>
                <a:ext cx="2084866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138" y="8587655"/>
                <a:ext cx="20848662" cy="754053"/>
              </a:xfrm>
              <a:prstGeom prst="rect">
                <a:avLst/>
              </a:prstGeom>
              <a:blipFill>
                <a:blip r:embed="rId8"/>
                <a:stretch>
                  <a:fillRect l="-1140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275739" y="581151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665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3549" y="7845416"/>
            <a:ext cx="22136901" cy="5653494"/>
            <a:chOff x="1205494" y="6941416"/>
            <a:chExt cx="22139783" cy="56542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35692" cy="54161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093993" cy="5442085"/>
            <a:chOff x="992187" y="2564544"/>
            <a:chExt cx="22068374" cy="544279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1915340" cy="534033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3792371" y="2549955"/>
            <a:ext cx="2256588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khẳng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b="1" dirty="0" err="1"/>
              <a:t>đúng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khẳng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vi-VN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6830" y="3066820"/>
                <a:ext cx="13909583" cy="1431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/>
                        <m:t>Kh</m:t>
                      </m:r>
                      <m:r>
                        <m:rPr>
                          <m:nor/>
                        </m:rPr>
                        <a:rPr lang="en-US"/>
                        <m:t>ô</m:t>
                      </m:r>
                      <m:r>
                        <m:rPr>
                          <m:nor/>
                        </m:rPr>
                        <a:rPr lang="en-US"/>
                        <m:t>ng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c</m:t>
                      </m:r>
                      <m:r>
                        <m:rPr>
                          <m:nor/>
                        </m:rPr>
                        <a:rPr lang="en-US"/>
                        <m:t>ó </m:t>
                      </m:r>
                      <m:r>
                        <m:rPr>
                          <m:nor/>
                        </m:rPr>
                        <a:rPr lang="en-US"/>
                        <m:t>m</m:t>
                      </m:r>
                      <m:r>
                        <m:rPr>
                          <m:nor/>
                        </m:rPr>
                        <a:rPr lang="en-US"/>
                        <m:t>ộ</m:t>
                      </m:r>
                      <m:r>
                        <m:rPr>
                          <m:nor/>
                        </m:rPr>
                        <a:rPr lang="en-US"/>
                        <m:t>t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gi</m:t>
                      </m:r>
                      <m:r>
                        <m:rPr>
                          <m:nor/>
                        </m:rPr>
                        <a:rPr lang="en-US"/>
                        <m:t>á </m:t>
                      </m:r>
                      <m:r>
                        <m:rPr>
                          <m:nor/>
                        </m:rPr>
                        <a:rPr lang="en-US"/>
                        <m:t>tr</m:t>
                      </m:r>
                      <m:r>
                        <m:rPr>
                          <m:nor/>
                        </m:rPr>
                        <a:rPr lang="en-US"/>
                        <m:t>ị 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à</m:t>
                      </m:r>
                      <m:r>
                        <m:rPr>
                          <m:nor/>
                        </m:rPr>
                        <a:rPr lang="en-US"/>
                        <m:t>o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c</m:t>
                      </m:r>
                      <m:r>
                        <m:rPr>
                          <m:nor/>
                        </m:rPr>
                        <a:rPr lang="en-US"/>
                        <m:t>ủ</m:t>
                      </m:r>
                      <m:r>
                        <m:rPr>
                          <m:nor/>
                        </m:rPr>
                        <a:rPr lang="en-US"/>
                        <m:t>a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m:rPr>
                          <m:nor/>
                        </m:rPr>
                        <a:rPr lang="en-US"/>
                        <m:t> để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30" y="3066820"/>
                <a:ext cx="13909583" cy="1431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-212164" y="4086703"/>
                <a:ext cx="14225451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/>
                        <m:t>H</m:t>
                      </m:r>
                      <m:r>
                        <m:rPr>
                          <m:nor/>
                        </m:rPr>
                        <a:rPr lang="en-US"/>
                        <m:t>à</m:t>
                      </m:r>
                      <m:r>
                        <m:rPr>
                          <m:nor/>
                        </m:rPr>
                        <a:rPr lang="en-US"/>
                        <m:t>m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s</m:t>
                      </m:r>
                      <m:r>
                        <m:rPr>
                          <m:nor/>
                        </m:rPr>
                        <a:rPr lang="en-US"/>
                        <m:t>ố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ngh</m:t>
                      </m:r>
                      <m:r>
                        <m:rPr>
                          <m:nor/>
                        </m:rPr>
                        <a:rPr lang="en-US"/>
                        <m:t>ị</m:t>
                      </m:r>
                      <m:r>
                        <m:rPr>
                          <m:nor/>
                        </m:rPr>
                        <a:rPr lang="en-US"/>
                        <m:t>ch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bi</m:t>
                      </m:r>
                      <m:r>
                        <m:rPr>
                          <m:nor/>
                        </m:rPr>
                        <a:rPr lang="en-US"/>
                        <m:t>ế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tr</m:t>
                      </m:r>
                      <m:r>
                        <m:rPr>
                          <m:nor/>
                        </m:rPr>
                        <a:rPr lang="en-US"/>
                        <m:t>ê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kho</m:t>
                      </m:r>
                      <m:r>
                        <m:rPr>
                          <m:nor/>
                        </m:rPr>
                        <a:rPr lang="en-US"/>
                        <m:t>ả</m:t>
                      </m:r>
                      <m:r>
                        <m:rPr>
                          <m:nor/>
                        </m:rPr>
                        <a:rPr lang="en-US"/>
                        <m:t>ng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2164" y="4086703"/>
                <a:ext cx="14225451" cy="1317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68799" y="5029709"/>
                <a:ext cx="14688398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/>
                        <m:t>H</m:t>
                      </m:r>
                      <m:r>
                        <m:rPr>
                          <m:nor/>
                        </m:rPr>
                        <a:rPr lang="en-US"/>
                        <m:t>à</m:t>
                      </m:r>
                      <m:r>
                        <m:rPr>
                          <m:nor/>
                        </m:rPr>
                        <a:rPr lang="en-US"/>
                        <m:t>m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s</m:t>
                      </m:r>
                      <m:r>
                        <m:rPr>
                          <m:nor/>
                        </m:rPr>
                        <a:rPr lang="en-US"/>
                        <m:t>ố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lu</m:t>
                      </m:r>
                      <m:r>
                        <m:rPr>
                          <m:nor/>
                        </m:rPr>
                        <a:rPr lang="en-US"/>
                        <m:t>ô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c</m:t>
                      </m:r>
                      <m:r>
                        <m:rPr>
                          <m:nor/>
                        </m:rPr>
                        <a:rPr lang="en-US"/>
                        <m:t>ó </m:t>
                      </m:r>
                      <m:r>
                        <m:rPr>
                          <m:nor/>
                        </m:rPr>
                        <a:rPr lang="en-US"/>
                        <m:t>gi</m:t>
                      </m:r>
                      <m:r>
                        <m:rPr>
                          <m:nor/>
                        </m:rPr>
                        <a:rPr lang="en-US"/>
                        <m:t>á </m:t>
                      </m:r>
                      <m:r>
                        <m:rPr>
                          <m:nor/>
                        </m:rPr>
                        <a:rPr lang="en-US"/>
                        <m:t>tr</m:t>
                      </m:r>
                      <m:r>
                        <m:rPr>
                          <m:nor/>
                        </m:rPr>
                        <a:rPr lang="en-US"/>
                        <m:t>ị </m:t>
                      </m:r>
                      <m:r>
                        <m:rPr>
                          <m:nor/>
                        </m:rPr>
                        <a:rPr lang="en-US"/>
                        <m:t>d</m:t>
                      </m:r>
                      <m:r>
                        <m:rPr>
                          <m:nor/>
                        </m:rPr>
                        <a:rPr lang="en-US"/>
                        <m:t>ươ</m:t>
                      </m:r>
                      <m:r>
                        <m:rPr>
                          <m:nor/>
                        </m:rPr>
                        <a:rPr lang="en-US"/>
                        <m:t>ng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v</m:t>
                      </m:r>
                      <m:r>
                        <m:rPr>
                          <m:nor/>
                        </m:rPr>
                        <a:rPr lang="en-US"/>
                        <m:t>ớ</m:t>
                      </m:r>
                      <m:r>
                        <m:rPr>
                          <m:nor/>
                        </m:rPr>
                        <a:rPr lang="en-US"/>
                        <m:t>i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m</m:t>
                      </m:r>
                      <m:r>
                        <m:rPr>
                          <m:nor/>
                        </m:rPr>
                        <a:rPr lang="en-US"/>
                        <m:t>ọ</m:t>
                      </m:r>
                      <m:r>
                        <m:rPr>
                          <m:nor/>
                        </m:rPr>
                        <a:rPr lang="en-US"/>
                        <m:t>i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99" y="5029709"/>
                <a:ext cx="14688398" cy="1317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53291" y="6051421"/>
                <a:ext cx="12764495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/>
                        <m:t>H</m:t>
                      </m:r>
                      <m:r>
                        <m:rPr>
                          <m:nor/>
                        </m:rPr>
                        <a:rPr lang="en-US"/>
                        <m:t>à</m:t>
                      </m:r>
                      <m:r>
                        <m:rPr>
                          <m:nor/>
                        </m:rPr>
                        <a:rPr lang="en-US"/>
                        <m:t>m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s</m:t>
                      </m:r>
                      <m:r>
                        <m:rPr>
                          <m:nor/>
                        </m:rPr>
                        <a:rPr lang="en-US"/>
                        <m:t>ố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 đồ</m:t>
                      </m:r>
                      <m:r>
                        <m:rPr>
                          <m:nor/>
                        </m:rPr>
                        <a:rPr lang="en-US"/>
                        <m:t>ng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bi</m:t>
                      </m:r>
                      <m:r>
                        <m:rPr>
                          <m:nor/>
                        </m:rPr>
                        <a:rPr lang="en-US"/>
                        <m:t>ế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tr</m:t>
                      </m:r>
                      <m:r>
                        <m:rPr>
                          <m:nor/>
                        </m:rPr>
                        <a:rPr lang="en-US"/>
                        <m:t>ê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kho</m:t>
                      </m:r>
                      <m:r>
                        <m:rPr>
                          <m:nor/>
                        </m:rPr>
                        <a:rPr lang="en-US"/>
                        <m:t>ả</m:t>
                      </m:r>
                      <m:r>
                        <m:rPr>
                          <m:nor/>
                        </m:rPr>
                        <a:rPr lang="en-US"/>
                        <m:t>ng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1" y="6051421"/>
                <a:ext cx="12764495" cy="13175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156F458-7C7C-46AC-A9DE-C1232598B1F3}"/>
                  </a:ext>
                </a:extLst>
              </p:cNvPr>
              <p:cNvSpPr/>
              <p:nvPr/>
            </p:nvSpPr>
            <p:spPr>
              <a:xfrm>
                <a:off x="3076088" y="9128089"/>
                <a:ext cx="14830912" cy="134748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/>
                        <m:t>H</m:t>
                      </m:r>
                      <m:r>
                        <m:rPr>
                          <m:nor/>
                        </m:rPr>
                        <a:rPr lang="en-US" sz="4800"/>
                        <m:t>à</m:t>
                      </m:r>
                      <m:r>
                        <m:rPr>
                          <m:nor/>
                        </m:rPr>
                        <a:rPr lang="en-US" sz="4800"/>
                        <m:t>m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s</m:t>
                      </m:r>
                      <m:r>
                        <m:rPr>
                          <m:nor/>
                        </m:rPr>
                        <a:rPr lang="en-US" sz="4800"/>
                        <m:t>ố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ngh</m:t>
                      </m:r>
                      <m:r>
                        <m:rPr>
                          <m:nor/>
                        </m:rPr>
                        <a:rPr lang="en-US" sz="4800"/>
                        <m:t>ị</m:t>
                      </m:r>
                      <m:r>
                        <m:rPr>
                          <m:nor/>
                        </m:rPr>
                        <a:rPr lang="en-US" sz="4800"/>
                        <m:t>ch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bi</m:t>
                      </m:r>
                      <m:r>
                        <m:rPr>
                          <m:nor/>
                        </m:rPr>
                        <a:rPr lang="en-US" sz="4800"/>
                        <m:t>ế</m:t>
                      </m:r>
                      <m:r>
                        <m:rPr>
                          <m:nor/>
                        </m:rPr>
                        <a:rPr lang="en-US" sz="4800"/>
                        <m:t>n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tr</m:t>
                      </m:r>
                      <m:r>
                        <m:rPr>
                          <m:nor/>
                        </m:rPr>
                        <a:rPr lang="en-US" sz="4800"/>
                        <m:t>ê</m:t>
                      </m:r>
                      <m:r>
                        <m:rPr>
                          <m:nor/>
                        </m:rPr>
                        <a:rPr lang="en-US" sz="4800"/>
                        <m:t>n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kho</m:t>
                      </m:r>
                      <m:r>
                        <m:rPr>
                          <m:nor/>
                        </m:rPr>
                        <a:rPr lang="en-US" sz="4800"/>
                        <m:t>ả</m:t>
                      </m:r>
                      <m:r>
                        <m:rPr>
                          <m:nor/>
                        </m:rPr>
                        <a:rPr lang="en-US" sz="4800"/>
                        <m:t>ng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088" y="9128089"/>
                <a:ext cx="14830912" cy="13474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307169" y="416822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6" grpId="0"/>
      <p:bldP spid="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4782</TotalTime>
  <Words>1545</Words>
  <Application>Microsoft Office PowerPoint</Application>
  <PresentationFormat>Custom</PresentationFormat>
  <Paragraphs>319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MS Mincho</vt:lpstr>
      <vt:lpstr>Arial</vt:lpstr>
      <vt:lpstr>AvantGarde-Demi</vt:lpstr>
      <vt:lpstr>Calibri</vt:lpstr>
      <vt:lpstr>Cambria Math</vt:lpstr>
      <vt:lpstr>Chu Van An</vt:lpstr>
      <vt:lpstr>Tahoma</vt:lpstr>
      <vt:lpstr>Times New Roman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LinhPC</cp:lastModifiedBy>
  <cp:revision>466</cp:revision>
  <dcterms:created xsi:type="dcterms:W3CDTF">2013-08-31T11:42:51Z</dcterms:created>
  <dcterms:modified xsi:type="dcterms:W3CDTF">2021-10-09T01:13:24Z</dcterms:modified>
</cp:coreProperties>
</file>